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32"/>
  </p:notesMasterIdLst>
  <p:sldIdLst>
    <p:sldId id="2147482234" r:id="rId7"/>
    <p:sldId id="2147480783" r:id="rId8"/>
    <p:sldId id="2147482235" r:id="rId9"/>
    <p:sldId id="2147482251" r:id="rId10"/>
    <p:sldId id="2147482255" r:id="rId11"/>
    <p:sldId id="2147482256" r:id="rId12"/>
    <p:sldId id="2147482252" r:id="rId13"/>
    <p:sldId id="2147482253" r:id="rId14"/>
    <p:sldId id="2147482254" r:id="rId15"/>
    <p:sldId id="2147480780" r:id="rId16"/>
    <p:sldId id="2147482238" r:id="rId17"/>
    <p:sldId id="2147482239" r:id="rId18"/>
    <p:sldId id="2147482237" r:id="rId19"/>
    <p:sldId id="2147482240" r:id="rId20"/>
    <p:sldId id="2147482242" r:id="rId21"/>
    <p:sldId id="2147482243" r:id="rId22"/>
    <p:sldId id="2147482244" r:id="rId23"/>
    <p:sldId id="2147482241" r:id="rId24"/>
    <p:sldId id="2147482245" r:id="rId25"/>
    <p:sldId id="2147482246" r:id="rId26"/>
    <p:sldId id="2147482248" r:id="rId27"/>
    <p:sldId id="2147482249" r:id="rId28"/>
    <p:sldId id="2147482250" r:id="rId29"/>
    <p:sldId id="2147482247" r:id="rId30"/>
    <p:sldId id="2147482236" r:id="rId3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161"/>
    <p:restoredTop sz="85000" autoAdjust="0"/>
  </p:normalViewPr>
  <p:slideViewPr>
    <p:cSldViewPr snapToGrid="0">
      <p:cViewPr varScale="1">
        <p:scale>
          <a:sx n="102" d="100"/>
          <a:sy n="102" d="100"/>
        </p:scale>
        <p:origin x="416" y="18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viewProps" Target="view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presProps" Target="presProps.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notesMaster" Target="notesMasters/notesMaster1.xml"/><Relationship Id="rId37" Type="http://schemas.microsoft.com/office/2016/11/relationships/changesInfo" Target="changesInfos/changesInfo1.xml"/><Relationship Id="rId5"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ableStyles" Target="tableStyles.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theme" Target="theme/theme1.xml"/><Relationship Id="rId8" Type="http://schemas.openxmlformats.org/officeDocument/2006/relationships/slide" Target="slides/slide2.xml"/><Relationship Id="rId3" Type="http://schemas.openxmlformats.org/officeDocument/2006/relationships/slideMaster" Target="slideMasters/slide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611BB6-F333-176A-C757-1662E65AA6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356E99-B163-7B4A-C049-F82F9405E8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654D1F-1643-72BC-729B-52C2AD65428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6B189632-34AD-E30E-FCF3-30278B04E62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A59813E-C51B-07CD-19F0-92E9EA8634FD}"/>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E1C3BB4-81D9-9C1F-B5E1-A4A8A3BA140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2/27/25 6:51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129EC6DF-2E6D-5356-BB7E-1055E22771E8}"/>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9706688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2/21/25 8:58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2/21/25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1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107.xml"/></Relationships>
</file>

<file path=ppt/slides/_rels/slide12.xml.rels><?xml version="1.0" encoding="UTF-8" standalone="yes"?>
<Relationships xmlns="http://schemas.openxmlformats.org/package/2006/relationships"><Relationship Id="rId2" Type="http://schemas.openxmlformats.org/officeDocument/2006/relationships/image" Target="../media/image71.jpeg"/><Relationship Id="rId1" Type="http://schemas.openxmlformats.org/officeDocument/2006/relationships/slideLayout" Target="../slideLayouts/slideLayout107.xml"/></Relationships>
</file>

<file path=ppt/slides/_rels/slide1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10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16.xml.rels><?xml version="1.0" encoding="UTF-8" standalone="yes"?>
<Relationships xmlns="http://schemas.openxmlformats.org/package/2006/relationships"><Relationship Id="rId3" Type="http://schemas.openxmlformats.org/officeDocument/2006/relationships/image" Target="../media/image74.gif"/><Relationship Id="rId2" Type="http://schemas.openxmlformats.org/officeDocument/2006/relationships/image" Target="../media/image73.png"/><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107.xml"/><Relationship Id="rId4" Type="http://schemas.openxmlformats.org/officeDocument/2006/relationships/image" Target="../media/image77.png"/></Relationships>
</file>

<file path=ppt/slides/_rels/slide1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10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xml"/><Relationship Id="rId1" Type="http://schemas.openxmlformats.org/officeDocument/2006/relationships/slideLayout" Target="../slideLayouts/slideLayout101.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sv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2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42.xml"/></Relationships>
</file>

<file path=ppt/slides/_rels/slide2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10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3.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4.svg"/><Relationship Id="rId3" Type="http://schemas.openxmlformats.org/officeDocument/2006/relationships/image" Target="../media/image55.png"/><Relationship Id="rId7" Type="http://schemas.openxmlformats.org/officeDocument/2006/relationships/image" Target="../media/image59.png"/><Relationship Id="rId12" Type="http://schemas.openxmlformats.org/officeDocument/2006/relationships/image" Target="../media/image63.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8.png"/><Relationship Id="rId11" Type="http://schemas.openxmlformats.org/officeDocument/2006/relationships/image" Target="../media/image52.png"/><Relationship Id="rId5" Type="http://schemas.openxmlformats.org/officeDocument/2006/relationships/image" Target="../media/image57.png"/><Relationship Id="rId10" Type="http://schemas.openxmlformats.org/officeDocument/2006/relationships/image" Target="../media/image62.png"/><Relationship Id="rId4" Type="http://schemas.openxmlformats.org/officeDocument/2006/relationships/image" Target="../media/image56.png"/><Relationship Id="rId9" Type="http://schemas.openxmlformats.org/officeDocument/2006/relationships/image" Target="../media/image61.png"/><Relationship Id="rId14" Type="http://schemas.openxmlformats.org/officeDocument/2006/relationships/image" Target="../media/image65.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s>
</file>

<file path=ppt/slides/_rels/slide6.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4.xml"/></Relationships>
</file>

<file path=ppt/slides/_rels/slide7.xml.rels><?xml version="1.0" encoding="UTF-8" standalone="yes"?>
<Relationships xmlns="http://schemas.openxmlformats.org/package/2006/relationships"><Relationship Id="rId2" Type="http://schemas.openxmlformats.org/officeDocument/2006/relationships/image" Target="../media/image67.gif"/><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107.xml"/></Relationships>
</file>

<file path=ppt/slides/_rels/slide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10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3B7D4A-86A7-31B1-BC24-AA358B906155}"/>
              </a:ext>
            </a:extLst>
          </p:cNvPr>
          <p:cNvSpPr>
            <a:spLocks noGrp="1"/>
          </p:cNvSpPr>
          <p:nvPr>
            <p:ph type="title"/>
          </p:nvPr>
        </p:nvSpPr>
        <p:spPr>
          <a:xfrm>
            <a:off x="588264" y="2875002"/>
            <a:ext cx="4127692" cy="1107996"/>
          </a:xfrm>
        </p:spPr>
        <p:txBody>
          <a:bodyPr/>
          <a:lstStyle/>
          <a:p>
            <a:r>
              <a:rPr lang="en-GB" dirty="0"/>
              <a:t>Azure AI Foundry Evaluation options</a:t>
            </a:r>
          </a:p>
        </p:txBody>
      </p:sp>
    </p:spTree>
    <p:extLst>
      <p:ext uri="{BB962C8B-B14F-4D97-AF65-F5344CB8AC3E}">
        <p14:creationId xmlns:p14="http://schemas.microsoft.com/office/powerpoint/2010/main" val="1036012533"/>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93403C-1B24-8864-A426-DF5E92F6C55A}"/>
              </a:ext>
            </a:extLst>
          </p:cNvPr>
          <p:cNvPicPr>
            <a:picLocks noChangeAspect="1"/>
          </p:cNvPicPr>
          <p:nvPr/>
        </p:nvPicPr>
        <p:blipFill>
          <a:blip r:embed="rId2"/>
          <a:stretch>
            <a:fillRect/>
          </a:stretch>
        </p:blipFill>
        <p:spPr>
          <a:xfrm>
            <a:off x="0" y="590550"/>
            <a:ext cx="12196704" cy="5676900"/>
          </a:xfrm>
          <a:prstGeom prst="rect">
            <a:avLst/>
          </a:prstGeom>
        </p:spPr>
      </p:pic>
      <p:pic>
        <p:nvPicPr>
          <p:cNvPr id="5122" name="Picture 2">
            <a:extLst>
              <a:ext uri="{FF2B5EF4-FFF2-40B4-BE49-F238E27FC236}">
                <a16:creationId xmlns:a16="http://schemas.microsoft.com/office/drawing/2014/main" id="{92F28A7E-8FA0-3611-5BA4-9AE7D423A0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6181" y="3059000"/>
            <a:ext cx="3048000" cy="2286000"/>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9C0D91BC-5F17-5E18-21C0-691CE179BCCB}"/>
              </a:ext>
            </a:extLst>
          </p:cNvPr>
          <p:cNvSpPr/>
          <p:nvPr/>
        </p:nvSpPr>
        <p:spPr bwMode="auto">
          <a:xfrm>
            <a:off x="2472744" y="1725769"/>
            <a:ext cx="9607639" cy="1107583"/>
          </a:xfrm>
          <a:prstGeom prst="rect">
            <a:avLst/>
          </a:prstGeom>
          <a:noFill/>
          <a:ln w="38100">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51122362"/>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Screenshot of metrics results for the question answering scenario.">
            <a:extLst>
              <a:ext uri="{FF2B5EF4-FFF2-40B4-BE49-F238E27FC236}">
                <a16:creationId xmlns:a16="http://schemas.microsoft.com/office/drawing/2014/main" id="{A4E87DDB-ECD1-5AC8-60A0-A449112A133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94724" y="3429000"/>
            <a:ext cx="5297276" cy="338374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Screenshot of the option to choose test data when creating a new evaluation.">
            <a:extLst>
              <a:ext uri="{FF2B5EF4-FFF2-40B4-BE49-F238E27FC236}">
                <a16:creationId xmlns:a16="http://schemas.microsoft.com/office/drawing/2014/main" id="{677B8F0B-D366-4200-9A91-C602908A16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1" y="1"/>
            <a:ext cx="6629400" cy="443191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5967F30C-481D-C2C4-3019-411E67F68499}"/>
              </a:ext>
            </a:extLst>
          </p:cNvPr>
          <p:cNvPicPr>
            <a:picLocks noChangeAspect="1"/>
          </p:cNvPicPr>
          <p:nvPr/>
        </p:nvPicPr>
        <p:blipFill>
          <a:blip r:embed="rId4"/>
          <a:stretch>
            <a:fillRect/>
          </a:stretch>
        </p:blipFill>
        <p:spPr>
          <a:xfrm>
            <a:off x="6096000" y="1266302"/>
            <a:ext cx="5538788" cy="821688"/>
          </a:xfrm>
          <a:prstGeom prst="rect">
            <a:avLst/>
          </a:prstGeom>
        </p:spPr>
      </p:pic>
    </p:spTree>
    <p:extLst>
      <p:ext uri="{BB962C8B-B14F-4D97-AF65-F5344CB8AC3E}">
        <p14:creationId xmlns:p14="http://schemas.microsoft.com/office/powerpoint/2010/main" val="154916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07" name="Rectangle 410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4098" name="Picture 2" descr="Screenshot of response scores in the at-a-glance summaries.">
            <a:extLst>
              <a:ext uri="{FF2B5EF4-FFF2-40B4-BE49-F238E27FC236}">
                <a16:creationId xmlns:a16="http://schemas.microsoft.com/office/drawing/2014/main" id="{6B72FEC0-8800-8A6C-B1AF-3E151F9605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1020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8794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482B87-10CE-1253-EA2A-027EE8CC20DF}"/>
              </a:ext>
            </a:extLst>
          </p:cNvPr>
          <p:cNvSpPr>
            <a:spLocks noGrp="1"/>
          </p:cNvSpPr>
          <p:nvPr>
            <p:ph type="title"/>
          </p:nvPr>
        </p:nvSpPr>
        <p:spPr>
          <a:xfrm>
            <a:off x="588264" y="2598003"/>
            <a:ext cx="4127692" cy="1661993"/>
          </a:xfrm>
        </p:spPr>
        <p:txBody>
          <a:bodyPr/>
          <a:lstStyle/>
          <a:p>
            <a:r>
              <a:rPr lang="en-GB" dirty="0"/>
              <a:t>Microsoft Extensions AI Evaluation</a:t>
            </a:r>
          </a:p>
        </p:txBody>
      </p:sp>
    </p:spTree>
    <p:extLst>
      <p:ext uri="{BB962C8B-B14F-4D97-AF65-F5344CB8AC3E}">
        <p14:creationId xmlns:p14="http://schemas.microsoft.com/office/powerpoint/2010/main" val="143392457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pic>
        <p:nvPicPr>
          <p:cNvPr id="11" name="Picture 10" descr="A person sitting at a table looking at a tablet&#10;&#10;AI-generated content may be incorrect.">
            <a:extLst>
              <a:ext uri="{FF2B5EF4-FFF2-40B4-BE49-F238E27FC236}">
                <a16:creationId xmlns:a16="http://schemas.microsoft.com/office/drawing/2014/main" id="{31355676-7895-E0C9-B6F8-E0945EF1F250}"/>
              </a:ext>
            </a:extLst>
          </p:cNvPr>
          <p:cNvPicPr>
            <a:picLocks noChangeAspect="1"/>
          </p:cNvPicPr>
          <p:nvPr/>
        </p:nvPicPr>
        <p:blipFill>
          <a:blip r:embed="rId6"/>
          <a:stretch>
            <a:fillRect/>
          </a:stretch>
        </p:blipFill>
        <p:spPr>
          <a:xfrm>
            <a:off x="4962549" y="4403703"/>
            <a:ext cx="1254172" cy="1223878"/>
          </a:xfrm>
          <a:prstGeom prst="ellipse">
            <a:avLst/>
          </a:prstGeom>
        </p:spPr>
      </p:pic>
      <p:pic>
        <p:nvPicPr>
          <p:cNvPr id="13" name="Picture 12" descr="A black and white logo&#10;&#10;AI-generated content may be incorrect.">
            <a:extLst>
              <a:ext uri="{FF2B5EF4-FFF2-40B4-BE49-F238E27FC236}">
                <a16:creationId xmlns:a16="http://schemas.microsoft.com/office/drawing/2014/main" id="{7CCAD943-1799-8FF9-D0D3-D70C0DCE54D1}"/>
              </a:ext>
            </a:extLst>
          </p:cNvPr>
          <p:cNvPicPr>
            <a:picLocks noChangeAspect="1"/>
          </p:cNvPicPr>
          <p:nvPr/>
        </p:nvPicPr>
        <p:blipFill>
          <a:blip r:embed="rId7"/>
          <a:stretch>
            <a:fillRect/>
          </a:stretch>
        </p:blipFill>
        <p:spPr>
          <a:xfrm>
            <a:off x="6337442" y="4403703"/>
            <a:ext cx="772976" cy="1223878"/>
          </a:xfrm>
          <a:prstGeom prst="rect">
            <a:avLst/>
          </a:prstGeom>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a:extLst>
              <a:ext uri="{FF2B5EF4-FFF2-40B4-BE49-F238E27FC236}">
                <a16:creationId xmlns:a16="http://schemas.microsoft.com/office/drawing/2014/main" id="{8E0AA5BD-E9A9-D7AD-F3C0-C9EEBA08619E}"/>
              </a:ext>
            </a:extLst>
          </p:cNvPr>
          <p:cNvGrpSpPr/>
          <p:nvPr/>
        </p:nvGrpSpPr>
        <p:grpSpPr>
          <a:xfrm>
            <a:off x="1898149" y="901816"/>
            <a:ext cx="8395702" cy="5054368"/>
            <a:chOff x="1898148" y="840380"/>
            <a:chExt cx="8395702" cy="5054368"/>
          </a:xfrm>
        </p:grpSpPr>
        <p:sp>
          <p:nvSpPr>
            <p:cNvPr id="3" name="TextBox 2">
              <a:extLst>
                <a:ext uri="{FF2B5EF4-FFF2-40B4-BE49-F238E27FC236}">
                  <a16:creationId xmlns:a16="http://schemas.microsoft.com/office/drawing/2014/main" id="{28527552-74D2-7998-FD78-7FBB23C42092}"/>
                </a:ext>
              </a:extLst>
            </p:cNvPr>
            <p:cNvSpPr txBox="1"/>
            <p:nvPr/>
          </p:nvSpPr>
          <p:spPr>
            <a:xfrm>
              <a:off x="1898151" y="840380"/>
              <a:ext cx="8395699" cy="646331"/>
            </a:xfrm>
            <a:prstGeom prst="rect">
              <a:avLst/>
            </a:prstGeom>
            <a:noFill/>
          </p:spPr>
          <p:txBody>
            <a:bodyPr wrap="square">
              <a:spAutoFit/>
            </a:bodyPr>
            <a:lstStyle/>
            <a:p>
              <a:r>
                <a:rPr lang="en-GB" b="1" dirty="0" err="1"/>
                <a:t>Microsoft.Extensions.AI.Evaluation</a:t>
              </a:r>
              <a:r>
                <a:rPr lang="en-GB" b="1" dirty="0"/>
                <a:t> </a:t>
              </a:r>
              <a:r>
                <a:rPr lang="en-GB" dirty="0"/>
                <a:t>– Defines the core abstractions and types for supporting evaluation.</a:t>
              </a:r>
            </a:p>
          </p:txBody>
        </p:sp>
        <p:sp>
          <p:nvSpPr>
            <p:cNvPr id="5" name="TextBox 4">
              <a:extLst>
                <a:ext uri="{FF2B5EF4-FFF2-40B4-BE49-F238E27FC236}">
                  <a16:creationId xmlns:a16="http://schemas.microsoft.com/office/drawing/2014/main" id="{082EF810-E569-5D8C-24C1-B0B5066D0ABE}"/>
                </a:ext>
              </a:extLst>
            </p:cNvPr>
            <p:cNvSpPr txBox="1"/>
            <p:nvPr/>
          </p:nvSpPr>
          <p:spPr>
            <a:xfrm>
              <a:off x="1898151" y="1734640"/>
              <a:ext cx="8395699" cy="1200329"/>
            </a:xfrm>
            <a:prstGeom prst="rect">
              <a:avLst/>
            </a:prstGeom>
            <a:noFill/>
          </p:spPr>
          <p:txBody>
            <a:bodyPr wrap="square">
              <a:spAutoFit/>
            </a:bodyPr>
            <a:lstStyle/>
            <a:p>
              <a:r>
                <a:rPr lang="en-GB" b="1" dirty="0" err="1"/>
                <a:t>Microsoft.Extensions.AI.Evaluation.Quality</a:t>
              </a:r>
              <a:r>
                <a:rPr lang="en-GB" b="1" dirty="0"/>
                <a:t> </a:t>
              </a:r>
              <a:r>
                <a:rPr lang="en-GB" dirty="0"/>
                <a:t>– Contains evaluators that can be used to evaluate the quality of LLM responses in your projects including Relevance, Truth, Completeness, Fluency, Coherence, Equivalence and </a:t>
              </a:r>
              <a:r>
                <a:rPr lang="en-GB" dirty="0" err="1"/>
                <a:t>Groundedness</a:t>
              </a:r>
              <a:r>
                <a:rPr lang="en-GB" dirty="0"/>
                <a:t>.</a:t>
              </a:r>
            </a:p>
          </p:txBody>
        </p:sp>
        <p:sp>
          <p:nvSpPr>
            <p:cNvPr id="9" name="TextBox 8">
              <a:extLst>
                <a:ext uri="{FF2B5EF4-FFF2-40B4-BE49-F238E27FC236}">
                  <a16:creationId xmlns:a16="http://schemas.microsoft.com/office/drawing/2014/main" id="{7FC9B75B-3953-4A19-8B5F-8EBBBCD859ED}"/>
                </a:ext>
              </a:extLst>
            </p:cNvPr>
            <p:cNvSpPr txBox="1"/>
            <p:nvPr/>
          </p:nvSpPr>
          <p:spPr>
            <a:xfrm>
              <a:off x="1898149" y="3182898"/>
              <a:ext cx="8395699" cy="923330"/>
            </a:xfrm>
            <a:prstGeom prst="rect">
              <a:avLst/>
            </a:prstGeom>
            <a:noFill/>
          </p:spPr>
          <p:txBody>
            <a:bodyPr wrap="square">
              <a:spAutoFit/>
            </a:bodyPr>
            <a:lstStyle/>
            <a:p>
              <a:r>
                <a:rPr lang="en-GB" b="1" dirty="0" err="1"/>
                <a:t>Microsoft.Extensions.AI.Evaluation.Reporting</a:t>
              </a:r>
              <a:r>
                <a:rPr lang="en-GB" dirty="0"/>
                <a:t> – Contains support for caching LLM responses, storing the results of evaluations and generating reports from that data. Uses the </a:t>
              </a:r>
              <a:r>
                <a:rPr lang="en-GB" dirty="0" err="1"/>
                <a:t>FileSystem</a:t>
              </a:r>
              <a:r>
                <a:rPr lang="en-GB" dirty="0"/>
                <a:t> to store the data.</a:t>
              </a:r>
            </a:p>
          </p:txBody>
        </p:sp>
        <p:sp>
          <p:nvSpPr>
            <p:cNvPr id="13" name="TextBox 12">
              <a:extLst>
                <a:ext uri="{FF2B5EF4-FFF2-40B4-BE49-F238E27FC236}">
                  <a16:creationId xmlns:a16="http://schemas.microsoft.com/office/drawing/2014/main" id="{D7D352ED-E0A5-702B-3E46-2F2B440967F7}"/>
                </a:ext>
              </a:extLst>
            </p:cNvPr>
            <p:cNvSpPr txBox="1"/>
            <p:nvPr/>
          </p:nvSpPr>
          <p:spPr>
            <a:xfrm>
              <a:off x="1898148" y="5248417"/>
              <a:ext cx="8395699" cy="646331"/>
            </a:xfrm>
            <a:prstGeom prst="rect">
              <a:avLst/>
            </a:prstGeom>
            <a:noFill/>
          </p:spPr>
          <p:txBody>
            <a:bodyPr wrap="square">
              <a:spAutoFit/>
            </a:bodyPr>
            <a:lstStyle/>
            <a:p>
              <a:r>
                <a:rPr lang="en-GB" b="1" dirty="0" err="1"/>
                <a:t>Microsoft.Extensions.AI.Evaluation.Console</a:t>
              </a:r>
              <a:r>
                <a:rPr lang="en-GB" b="1" dirty="0"/>
                <a:t> </a:t>
              </a:r>
              <a:r>
                <a:rPr lang="en-GB" dirty="0"/>
                <a:t>– A command line dotnet tool for generating reports and managing evaluation data.</a:t>
              </a:r>
            </a:p>
          </p:txBody>
        </p:sp>
        <p:sp>
          <p:nvSpPr>
            <p:cNvPr id="16" name="TextBox 15">
              <a:extLst>
                <a:ext uri="{FF2B5EF4-FFF2-40B4-BE49-F238E27FC236}">
                  <a16:creationId xmlns:a16="http://schemas.microsoft.com/office/drawing/2014/main" id="{9AFB6C5F-3381-1F0C-793B-6A6683D51D30}"/>
                </a:ext>
              </a:extLst>
            </p:cNvPr>
            <p:cNvSpPr txBox="1"/>
            <p:nvPr/>
          </p:nvSpPr>
          <p:spPr>
            <a:xfrm>
              <a:off x="1898149" y="4354157"/>
              <a:ext cx="6811766" cy="646331"/>
            </a:xfrm>
            <a:prstGeom prst="rect">
              <a:avLst/>
            </a:prstGeom>
            <a:noFill/>
          </p:spPr>
          <p:txBody>
            <a:bodyPr wrap="square">
              <a:spAutoFit/>
            </a:bodyPr>
            <a:lstStyle/>
            <a:p>
              <a:r>
                <a:rPr lang="en-GB" b="1" dirty="0" err="1"/>
                <a:t>Microsoft.Extensions.AI.Evaluation.Reporting.Azure</a:t>
              </a:r>
              <a:r>
                <a:rPr lang="en-GB" b="1" dirty="0"/>
                <a:t> </a:t>
              </a:r>
              <a:r>
                <a:rPr lang="en-GB" dirty="0"/>
                <a:t>– Same as Reporting but uses Azure Storage to store the data.</a:t>
              </a:r>
              <a:endParaRPr lang="en-GB" b="1" dirty="0"/>
            </a:p>
          </p:txBody>
        </p:sp>
      </p:grpSp>
    </p:spTree>
    <p:extLst>
      <p:ext uri="{BB962C8B-B14F-4D97-AF65-F5344CB8AC3E}">
        <p14:creationId xmlns:p14="http://schemas.microsoft.com/office/powerpoint/2010/main" val="1680489032"/>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FFBB95-C103-DE97-C728-24DF696251EB}"/>
              </a:ext>
            </a:extLst>
          </p:cNvPr>
          <p:cNvSpPr>
            <a:spLocks noGrp="1"/>
          </p:cNvSpPr>
          <p:nvPr>
            <p:ph type="title"/>
          </p:nvPr>
        </p:nvSpPr>
        <p:spPr>
          <a:xfrm>
            <a:off x="588263" y="457200"/>
            <a:ext cx="6037780" cy="553998"/>
          </a:xfrm>
        </p:spPr>
        <p:txBody>
          <a:bodyPr/>
          <a:lstStyle/>
          <a:p>
            <a:r>
              <a:rPr lang="en-GB" dirty="0"/>
              <a:t>Evaluators</a:t>
            </a:r>
          </a:p>
        </p:txBody>
      </p:sp>
      <p:sp>
        <p:nvSpPr>
          <p:cNvPr id="3" name="Rounded Rectangle 2">
            <a:extLst>
              <a:ext uri="{FF2B5EF4-FFF2-40B4-BE49-F238E27FC236}">
                <a16:creationId xmlns:a16="http://schemas.microsoft.com/office/drawing/2014/main" id="{C150950E-5BCA-5753-DBF4-5225D7425DC3}"/>
              </a:ext>
            </a:extLst>
          </p:cNvPr>
          <p:cNvSpPr/>
          <p:nvPr/>
        </p:nvSpPr>
        <p:spPr bwMode="auto">
          <a:xfrm>
            <a:off x="390418" y="3059130"/>
            <a:ext cx="2383604" cy="739740"/>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Query</a:t>
            </a:r>
          </a:p>
        </p:txBody>
      </p:sp>
      <p:sp>
        <p:nvSpPr>
          <p:cNvPr id="4" name="Rounded Rectangle 3">
            <a:extLst>
              <a:ext uri="{FF2B5EF4-FFF2-40B4-BE49-F238E27FC236}">
                <a16:creationId xmlns:a16="http://schemas.microsoft.com/office/drawing/2014/main" id="{395C6756-8362-8859-6296-B6227E6FF655}"/>
              </a:ext>
            </a:extLst>
          </p:cNvPr>
          <p:cNvSpPr/>
          <p:nvPr/>
        </p:nvSpPr>
        <p:spPr bwMode="auto">
          <a:xfrm>
            <a:off x="3409308" y="3059130"/>
            <a:ext cx="2383604" cy="739740"/>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Context</a:t>
            </a:r>
          </a:p>
        </p:txBody>
      </p:sp>
      <p:sp>
        <p:nvSpPr>
          <p:cNvPr id="5" name="Rounded Rectangle 4">
            <a:extLst>
              <a:ext uri="{FF2B5EF4-FFF2-40B4-BE49-F238E27FC236}">
                <a16:creationId xmlns:a16="http://schemas.microsoft.com/office/drawing/2014/main" id="{E4B42E47-D58C-1ABC-E139-A6C42F1803A2}"/>
              </a:ext>
            </a:extLst>
          </p:cNvPr>
          <p:cNvSpPr/>
          <p:nvPr/>
        </p:nvSpPr>
        <p:spPr bwMode="auto">
          <a:xfrm>
            <a:off x="6428198" y="3059130"/>
            <a:ext cx="2383604" cy="739740"/>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Response</a:t>
            </a:r>
          </a:p>
        </p:txBody>
      </p:sp>
      <p:sp>
        <p:nvSpPr>
          <p:cNvPr id="6" name="Rounded Rectangle 5">
            <a:extLst>
              <a:ext uri="{FF2B5EF4-FFF2-40B4-BE49-F238E27FC236}">
                <a16:creationId xmlns:a16="http://schemas.microsoft.com/office/drawing/2014/main" id="{653A7C62-3667-A081-C5DD-D08F4C8D70BA}"/>
              </a:ext>
            </a:extLst>
          </p:cNvPr>
          <p:cNvSpPr/>
          <p:nvPr/>
        </p:nvSpPr>
        <p:spPr bwMode="auto">
          <a:xfrm>
            <a:off x="9447088" y="3059130"/>
            <a:ext cx="2383604" cy="739740"/>
          </a:xfrm>
          <a:prstGeom prst="roundRect">
            <a:avLst/>
          </a:prstGeom>
          <a:ln>
            <a:headEnd type="none" w="med" len="med"/>
            <a:tailEnd type="none" w="med" len="med"/>
          </a:ln>
        </p:spPr>
        <p:style>
          <a:lnRef idx="2">
            <a:schemeClr val="accent4">
              <a:shade val="15000"/>
            </a:schemeClr>
          </a:lnRef>
          <a:fillRef idx="1">
            <a:schemeClr val="accent4"/>
          </a:fillRef>
          <a:effectRef idx="0">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2000" dirty="0">
                <a:solidFill>
                  <a:schemeClr val="tx1"/>
                </a:solidFill>
                <a:ea typeface="Segoe UI" pitchFamily="34" charset="0"/>
                <a:cs typeface="Segoe UI" pitchFamily="34" charset="0"/>
              </a:rPr>
              <a:t>Ground truth</a:t>
            </a:r>
          </a:p>
        </p:txBody>
      </p:sp>
      <p:cxnSp>
        <p:nvCxnSpPr>
          <p:cNvPr id="8" name="Curved Connector 7">
            <a:extLst>
              <a:ext uri="{FF2B5EF4-FFF2-40B4-BE49-F238E27FC236}">
                <a16:creationId xmlns:a16="http://schemas.microsoft.com/office/drawing/2014/main" id="{3838EE0A-D0C1-8672-FCDA-1E442D899F2D}"/>
              </a:ext>
            </a:extLst>
          </p:cNvPr>
          <p:cNvCxnSpPr>
            <a:cxnSpLocks/>
            <a:stCxn id="5" idx="0"/>
            <a:endCxn id="4" idx="0"/>
          </p:cNvCxnSpPr>
          <p:nvPr/>
        </p:nvCxnSpPr>
        <p:spPr>
          <a:xfrm rot="16200000" flipV="1">
            <a:off x="6110555" y="1549685"/>
            <a:ext cx="12700" cy="3018890"/>
          </a:xfrm>
          <a:prstGeom prst="curvedConnector3">
            <a:avLst>
              <a:gd name="adj1" fmla="val 4388764"/>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2" name="Curved Connector 11">
            <a:extLst>
              <a:ext uri="{FF2B5EF4-FFF2-40B4-BE49-F238E27FC236}">
                <a16:creationId xmlns:a16="http://schemas.microsoft.com/office/drawing/2014/main" id="{FD26B3F5-F0BA-7450-7649-FDE22791D64D}"/>
              </a:ext>
            </a:extLst>
          </p:cNvPr>
          <p:cNvCxnSpPr>
            <a:stCxn id="6" idx="0"/>
            <a:endCxn id="5" idx="0"/>
          </p:cNvCxnSpPr>
          <p:nvPr/>
        </p:nvCxnSpPr>
        <p:spPr>
          <a:xfrm rot="16200000" flipV="1">
            <a:off x="9129445" y="1549685"/>
            <a:ext cx="12700" cy="3018890"/>
          </a:xfrm>
          <a:prstGeom prst="curvedConnector3">
            <a:avLst>
              <a:gd name="adj1" fmla="val 4550559"/>
            </a:avLst>
          </a:prstGeom>
          <a:ln w="635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7" name="Curved Connector 16">
            <a:extLst>
              <a:ext uri="{FF2B5EF4-FFF2-40B4-BE49-F238E27FC236}">
                <a16:creationId xmlns:a16="http://schemas.microsoft.com/office/drawing/2014/main" id="{43913C14-F7E7-6EC6-3DA1-9C976749C898}"/>
              </a:ext>
            </a:extLst>
          </p:cNvPr>
          <p:cNvCxnSpPr>
            <a:cxnSpLocks/>
            <a:stCxn id="5" idx="2"/>
            <a:endCxn id="3" idx="2"/>
          </p:cNvCxnSpPr>
          <p:nvPr/>
        </p:nvCxnSpPr>
        <p:spPr>
          <a:xfrm rot="5400000">
            <a:off x="4601110" y="779980"/>
            <a:ext cx="12700" cy="6037780"/>
          </a:xfrm>
          <a:prstGeom prst="curvedConnector3">
            <a:avLst>
              <a:gd name="adj1" fmla="val 8191008"/>
            </a:avLst>
          </a:prstGeom>
          <a:ln w="63500">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A6EE0ED-4186-3217-20B6-C54464AAA9BD}"/>
              </a:ext>
            </a:extLst>
          </p:cNvPr>
          <p:cNvSpPr txBox="1"/>
          <p:nvPr/>
        </p:nvSpPr>
        <p:spPr>
          <a:xfrm>
            <a:off x="8031501" y="2060954"/>
            <a:ext cx="2208588" cy="276999"/>
          </a:xfrm>
          <a:prstGeom prst="rect">
            <a:avLst/>
          </a:prstGeom>
          <a:noFill/>
        </p:spPr>
        <p:txBody>
          <a:bodyPr wrap="square" lIns="0" tIns="0" rIns="0" bIns="0" rtlCol="0">
            <a:spAutoFit/>
          </a:bodyPr>
          <a:lstStyle/>
          <a:p>
            <a:pPr algn="l"/>
            <a:r>
              <a:rPr lang="en-GB" dirty="0" err="1"/>
              <a:t>EquivalenceEvaluator</a:t>
            </a:r>
            <a:endParaRPr lang="en-GB" sz="1600" dirty="0"/>
          </a:p>
        </p:txBody>
      </p:sp>
      <p:sp>
        <p:nvSpPr>
          <p:cNvPr id="23" name="TextBox 22">
            <a:extLst>
              <a:ext uri="{FF2B5EF4-FFF2-40B4-BE49-F238E27FC236}">
                <a16:creationId xmlns:a16="http://schemas.microsoft.com/office/drawing/2014/main" id="{41C7B5A1-6550-5C45-4ECC-B19DFC26D775}"/>
              </a:ext>
            </a:extLst>
          </p:cNvPr>
          <p:cNvSpPr txBox="1"/>
          <p:nvPr/>
        </p:nvSpPr>
        <p:spPr>
          <a:xfrm>
            <a:off x="4785296" y="2014787"/>
            <a:ext cx="2663218" cy="369332"/>
          </a:xfrm>
          <a:prstGeom prst="rect">
            <a:avLst/>
          </a:prstGeom>
          <a:noFill/>
        </p:spPr>
        <p:txBody>
          <a:bodyPr wrap="square">
            <a:spAutoFit/>
          </a:bodyPr>
          <a:lstStyle/>
          <a:p>
            <a:r>
              <a:rPr lang="en-GB" dirty="0" err="1"/>
              <a:t>GroundednessEvaluator</a:t>
            </a:r>
            <a:endParaRPr lang="en-GB" dirty="0"/>
          </a:p>
        </p:txBody>
      </p:sp>
      <p:sp>
        <p:nvSpPr>
          <p:cNvPr id="25" name="TextBox 24">
            <a:extLst>
              <a:ext uri="{FF2B5EF4-FFF2-40B4-BE49-F238E27FC236}">
                <a16:creationId xmlns:a16="http://schemas.microsoft.com/office/drawing/2014/main" id="{7D681CFA-0506-E7FF-7C90-E775856707D5}"/>
              </a:ext>
            </a:extLst>
          </p:cNvPr>
          <p:cNvSpPr txBox="1"/>
          <p:nvPr/>
        </p:nvSpPr>
        <p:spPr>
          <a:xfrm>
            <a:off x="2348929" y="5107061"/>
            <a:ext cx="4504362" cy="369332"/>
          </a:xfrm>
          <a:prstGeom prst="rect">
            <a:avLst/>
          </a:prstGeom>
          <a:noFill/>
        </p:spPr>
        <p:txBody>
          <a:bodyPr wrap="square">
            <a:spAutoFit/>
          </a:bodyPr>
          <a:lstStyle/>
          <a:p>
            <a:pPr algn="ctr"/>
            <a:r>
              <a:rPr lang="en-GB" dirty="0" err="1"/>
              <a:t>RelevanceTruthAndCompletenessEvaluator</a:t>
            </a:r>
            <a:endParaRPr lang="en-GB" dirty="0"/>
          </a:p>
        </p:txBody>
      </p:sp>
      <p:sp>
        <p:nvSpPr>
          <p:cNvPr id="26" name="TextBox 25">
            <a:extLst>
              <a:ext uri="{FF2B5EF4-FFF2-40B4-BE49-F238E27FC236}">
                <a16:creationId xmlns:a16="http://schemas.microsoft.com/office/drawing/2014/main" id="{6C56CA34-35B9-B132-0E13-EEFDC5BE97E0}"/>
              </a:ext>
            </a:extLst>
          </p:cNvPr>
          <p:cNvSpPr txBox="1"/>
          <p:nvPr/>
        </p:nvSpPr>
        <p:spPr>
          <a:xfrm>
            <a:off x="2348929" y="5567686"/>
            <a:ext cx="4504362" cy="369332"/>
          </a:xfrm>
          <a:prstGeom prst="rect">
            <a:avLst/>
          </a:prstGeom>
          <a:noFill/>
        </p:spPr>
        <p:txBody>
          <a:bodyPr wrap="square">
            <a:spAutoFit/>
          </a:bodyPr>
          <a:lstStyle/>
          <a:p>
            <a:pPr algn="ctr"/>
            <a:r>
              <a:rPr lang="en-GB" dirty="0" err="1"/>
              <a:t>CoherenceEvaluator</a:t>
            </a:r>
            <a:endParaRPr lang="en-GB" dirty="0"/>
          </a:p>
        </p:txBody>
      </p:sp>
      <p:sp>
        <p:nvSpPr>
          <p:cNvPr id="27" name="TextBox 26">
            <a:extLst>
              <a:ext uri="{FF2B5EF4-FFF2-40B4-BE49-F238E27FC236}">
                <a16:creationId xmlns:a16="http://schemas.microsoft.com/office/drawing/2014/main" id="{431D21AD-33D1-4B15-F384-A1320B786A66}"/>
              </a:ext>
            </a:extLst>
          </p:cNvPr>
          <p:cNvSpPr txBox="1"/>
          <p:nvPr/>
        </p:nvSpPr>
        <p:spPr>
          <a:xfrm>
            <a:off x="2348929" y="6028311"/>
            <a:ext cx="4504362" cy="369332"/>
          </a:xfrm>
          <a:prstGeom prst="rect">
            <a:avLst/>
          </a:prstGeom>
          <a:noFill/>
        </p:spPr>
        <p:txBody>
          <a:bodyPr wrap="square">
            <a:spAutoFit/>
          </a:bodyPr>
          <a:lstStyle/>
          <a:p>
            <a:pPr algn="ctr"/>
            <a:r>
              <a:rPr lang="en-GB" dirty="0" err="1"/>
              <a:t>FluencyEvaluator</a:t>
            </a:r>
            <a:endParaRPr lang="en-GB" dirty="0"/>
          </a:p>
        </p:txBody>
      </p:sp>
      <p:sp>
        <p:nvSpPr>
          <p:cNvPr id="30" name="TextBox 29">
            <a:extLst>
              <a:ext uri="{FF2B5EF4-FFF2-40B4-BE49-F238E27FC236}">
                <a16:creationId xmlns:a16="http://schemas.microsoft.com/office/drawing/2014/main" id="{BC682894-15A0-7F22-DBCF-1FDB95B9C396}"/>
              </a:ext>
            </a:extLst>
          </p:cNvPr>
          <p:cNvSpPr txBox="1"/>
          <p:nvPr/>
        </p:nvSpPr>
        <p:spPr>
          <a:xfrm>
            <a:off x="6626043" y="223233"/>
            <a:ext cx="5404722" cy="276999"/>
          </a:xfrm>
          <a:prstGeom prst="rect">
            <a:avLst/>
          </a:prstGeom>
          <a:noFill/>
        </p:spPr>
        <p:txBody>
          <a:bodyPr wrap="square">
            <a:spAutoFit/>
          </a:bodyPr>
          <a:lstStyle/>
          <a:p>
            <a:pPr algn="r"/>
            <a:r>
              <a:rPr lang="en-GB" sz="1200" b="1" dirty="0" err="1"/>
              <a:t>Microsoft.Extensions.AI.Evaluation.Quality</a:t>
            </a:r>
            <a:endParaRPr lang="en-GB" sz="1200" b="1" dirty="0"/>
          </a:p>
        </p:txBody>
      </p:sp>
    </p:spTree>
    <p:extLst>
      <p:ext uri="{BB962C8B-B14F-4D97-AF65-F5344CB8AC3E}">
        <p14:creationId xmlns:p14="http://schemas.microsoft.com/office/powerpoint/2010/main" val="3797452703"/>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442E0F-D49E-E7FA-E368-2D2008594B27}"/>
              </a:ext>
            </a:extLst>
          </p:cNvPr>
          <p:cNvSpPr>
            <a:spLocks noGrp="1"/>
          </p:cNvSpPr>
          <p:nvPr>
            <p:ph type="title"/>
          </p:nvPr>
        </p:nvSpPr>
        <p:spPr/>
        <p:txBody>
          <a:bodyPr/>
          <a:lstStyle/>
          <a:p>
            <a:r>
              <a:rPr lang="en-GB" dirty="0"/>
              <a:t>Reporting</a:t>
            </a:r>
          </a:p>
        </p:txBody>
      </p:sp>
      <p:sp>
        <p:nvSpPr>
          <p:cNvPr id="3" name="Rounded Rectangle 2">
            <a:extLst>
              <a:ext uri="{FF2B5EF4-FFF2-40B4-BE49-F238E27FC236}">
                <a16:creationId xmlns:a16="http://schemas.microsoft.com/office/drawing/2014/main" id="{237F6531-59B3-6207-0ED0-5C05D76A3E0F}"/>
              </a:ext>
            </a:extLst>
          </p:cNvPr>
          <p:cNvSpPr/>
          <p:nvPr/>
        </p:nvSpPr>
        <p:spPr bwMode="auto">
          <a:xfrm>
            <a:off x="8702024" y="3351426"/>
            <a:ext cx="3361128" cy="969063"/>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a:solidFill>
                  <a:schemeClr val="tx1"/>
                </a:solidFill>
                <a:ea typeface="Segoe UI" pitchFamily="34" charset="0"/>
                <a:cs typeface="Segoe UI" pitchFamily="34" charset="0"/>
              </a:rPr>
              <a:t>Reporting Configuration</a:t>
            </a:r>
          </a:p>
        </p:txBody>
      </p:sp>
      <p:grpSp>
        <p:nvGrpSpPr>
          <p:cNvPr id="6" name="Group 5">
            <a:extLst>
              <a:ext uri="{FF2B5EF4-FFF2-40B4-BE49-F238E27FC236}">
                <a16:creationId xmlns:a16="http://schemas.microsoft.com/office/drawing/2014/main" id="{58DA7A6E-140D-1917-F791-1FAADC99965B}"/>
              </a:ext>
            </a:extLst>
          </p:cNvPr>
          <p:cNvGrpSpPr/>
          <p:nvPr/>
        </p:nvGrpSpPr>
        <p:grpSpPr>
          <a:xfrm>
            <a:off x="435612" y="1396475"/>
            <a:ext cx="3314036" cy="1938065"/>
            <a:chOff x="1659290" y="2704563"/>
            <a:chExt cx="3314036" cy="1938065"/>
          </a:xfrm>
        </p:grpSpPr>
        <p:sp>
          <p:nvSpPr>
            <p:cNvPr id="4" name="Rounded Rectangle 3">
              <a:extLst>
                <a:ext uri="{FF2B5EF4-FFF2-40B4-BE49-F238E27FC236}">
                  <a16:creationId xmlns:a16="http://schemas.microsoft.com/office/drawing/2014/main" id="{E94F5EA8-2362-63C4-3B08-3B13B1AC72DB}"/>
                </a:ext>
              </a:extLst>
            </p:cNvPr>
            <p:cNvSpPr/>
            <p:nvPr/>
          </p:nvSpPr>
          <p:spPr bwMode="auto">
            <a:xfrm>
              <a:off x="1659291" y="2704563"/>
              <a:ext cx="3314035" cy="850005"/>
            </a:xfrm>
            <a:prstGeom prst="roundRect">
              <a:avLst/>
            </a:prstGeom>
            <a:ln>
              <a:headEnd type="none" w="med" len="med"/>
              <a:tailEnd type="none" w="med" len="med"/>
            </a:ln>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DiskBasedReportingConfiguration</a:t>
              </a:r>
              <a:endParaRPr lang="en-GB" sz="1200" b="1" dirty="0">
                <a:solidFill>
                  <a:schemeClr val="tx1"/>
                </a:solidFill>
                <a:ea typeface="Segoe UI" pitchFamily="34" charset="0"/>
                <a:cs typeface="Segoe UI" pitchFamily="34" charset="0"/>
              </a:endParaRPr>
            </a:p>
          </p:txBody>
        </p:sp>
        <p:sp>
          <p:nvSpPr>
            <p:cNvPr id="5" name="Rounded Rectangle 4">
              <a:extLst>
                <a:ext uri="{FF2B5EF4-FFF2-40B4-BE49-F238E27FC236}">
                  <a16:creationId xmlns:a16="http://schemas.microsoft.com/office/drawing/2014/main" id="{5E12DFCE-E47E-4A22-3667-A6C559E2FA0E}"/>
                </a:ext>
              </a:extLst>
            </p:cNvPr>
            <p:cNvSpPr/>
            <p:nvPr/>
          </p:nvSpPr>
          <p:spPr bwMode="auto">
            <a:xfrm>
              <a:off x="1659290" y="3792623"/>
              <a:ext cx="3314035" cy="850005"/>
            </a:xfrm>
            <a:prstGeom prst="roundRect">
              <a:avLst/>
            </a:prstGeom>
            <a:ln>
              <a:headEnd type="none" w="med" len="med"/>
              <a:tailEnd type="none" w="med" len="med"/>
            </a:ln>
          </p:spPr>
          <p:style>
            <a:lnRef idx="3">
              <a:schemeClr val="lt1"/>
            </a:lnRef>
            <a:fillRef idx="1">
              <a:schemeClr val="accent5"/>
            </a:fillRef>
            <a:effectRef idx="1">
              <a:schemeClr val="accent5"/>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AzureStorageReportingConfiguration</a:t>
              </a:r>
              <a:endParaRPr lang="en-GB" sz="1200" b="1" dirty="0">
                <a:solidFill>
                  <a:schemeClr val="tx1"/>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947BF846-B407-BB0A-3F8C-DC3730E09FFD}"/>
              </a:ext>
            </a:extLst>
          </p:cNvPr>
          <p:cNvGrpSpPr/>
          <p:nvPr/>
        </p:nvGrpSpPr>
        <p:grpSpPr>
          <a:xfrm>
            <a:off x="4041119" y="876823"/>
            <a:ext cx="4109761" cy="3005828"/>
            <a:chOff x="4551917" y="1478071"/>
            <a:chExt cx="4109761" cy="3005828"/>
          </a:xfrm>
        </p:grpSpPr>
        <p:sp>
          <p:nvSpPr>
            <p:cNvPr id="8" name="Double Brace 7">
              <a:extLst>
                <a:ext uri="{FF2B5EF4-FFF2-40B4-BE49-F238E27FC236}">
                  <a16:creationId xmlns:a16="http://schemas.microsoft.com/office/drawing/2014/main" id="{55C0837F-6DBC-0FF9-0C17-F4555B8708CD}"/>
                </a:ext>
              </a:extLst>
            </p:cNvPr>
            <p:cNvSpPr/>
            <p:nvPr/>
          </p:nvSpPr>
          <p:spPr>
            <a:xfrm>
              <a:off x="4551917" y="1478071"/>
              <a:ext cx="4109761" cy="3005828"/>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nvGrpSpPr>
            <p:cNvPr id="21" name="Group 20">
              <a:extLst>
                <a:ext uri="{FF2B5EF4-FFF2-40B4-BE49-F238E27FC236}">
                  <a16:creationId xmlns:a16="http://schemas.microsoft.com/office/drawing/2014/main" id="{C773EF52-EAA5-F285-C704-64DE407FDCCB}"/>
                </a:ext>
              </a:extLst>
            </p:cNvPr>
            <p:cNvGrpSpPr/>
            <p:nvPr/>
          </p:nvGrpSpPr>
          <p:grpSpPr>
            <a:xfrm>
              <a:off x="5178066" y="1823316"/>
              <a:ext cx="2857464" cy="2270518"/>
              <a:chOff x="5178066" y="1823316"/>
              <a:chExt cx="2857464" cy="2270518"/>
            </a:xfrm>
          </p:grpSpPr>
          <p:grpSp>
            <p:nvGrpSpPr>
              <p:cNvPr id="17" name="Group 16">
                <a:extLst>
                  <a:ext uri="{FF2B5EF4-FFF2-40B4-BE49-F238E27FC236}">
                    <a16:creationId xmlns:a16="http://schemas.microsoft.com/office/drawing/2014/main" id="{EDBAED1F-C97C-E76A-1536-8CF8988A672A}"/>
                  </a:ext>
                </a:extLst>
              </p:cNvPr>
              <p:cNvGrpSpPr/>
              <p:nvPr/>
            </p:nvGrpSpPr>
            <p:grpSpPr>
              <a:xfrm>
                <a:off x="5178066" y="1823316"/>
                <a:ext cx="2857464" cy="948951"/>
                <a:chOff x="5451292" y="2217870"/>
                <a:chExt cx="2857464" cy="948951"/>
              </a:xfrm>
            </p:grpSpPr>
            <p:sp>
              <p:nvSpPr>
                <p:cNvPr id="14" name="Rounded Rectangle 13">
                  <a:extLst>
                    <a:ext uri="{FF2B5EF4-FFF2-40B4-BE49-F238E27FC236}">
                      <a16:creationId xmlns:a16="http://schemas.microsoft.com/office/drawing/2014/main" id="{31923ED8-E619-EF73-1FD6-B1A2229D205F}"/>
                    </a:ext>
                  </a:extLst>
                </p:cNvPr>
                <p:cNvSpPr/>
                <p:nvPr/>
              </p:nvSpPr>
              <p:spPr bwMode="auto">
                <a:xfrm>
                  <a:off x="5451292" y="22178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5" name="Rounded Rectangle 14">
                  <a:extLst>
                    <a:ext uri="{FF2B5EF4-FFF2-40B4-BE49-F238E27FC236}">
                      <a16:creationId xmlns:a16="http://schemas.microsoft.com/office/drawing/2014/main" id="{392AAD08-6842-7BA3-3F2A-38B1ECDD7E5F}"/>
                    </a:ext>
                  </a:extLst>
                </p:cNvPr>
                <p:cNvSpPr/>
                <p:nvPr/>
              </p:nvSpPr>
              <p:spPr bwMode="auto">
                <a:xfrm>
                  <a:off x="5603692" y="23702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sp>
              <p:nvSpPr>
                <p:cNvPr id="16" name="Rounded Rectangle 15">
                  <a:extLst>
                    <a:ext uri="{FF2B5EF4-FFF2-40B4-BE49-F238E27FC236}">
                      <a16:creationId xmlns:a16="http://schemas.microsoft.com/office/drawing/2014/main" id="{66A15174-4DEE-77E4-2E8B-6FBB512E2442}"/>
                    </a:ext>
                  </a:extLst>
                </p:cNvPr>
                <p:cNvSpPr/>
                <p:nvPr/>
              </p:nvSpPr>
              <p:spPr bwMode="auto">
                <a:xfrm>
                  <a:off x="5756092" y="2522670"/>
                  <a:ext cx="2552664" cy="644151"/>
                </a:xfrm>
                <a:prstGeom prst="roundRect">
                  <a:avLst/>
                </a:prstGeom>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a:solidFill>
                        <a:schemeClr val="tx1"/>
                      </a:solidFill>
                      <a:ea typeface="Segoe UI" pitchFamily="34" charset="0"/>
                      <a:cs typeface="Segoe UI" pitchFamily="34" charset="0"/>
                    </a:rPr>
                    <a:t>Evaluator</a:t>
                  </a:r>
                </a:p>
              </p:txBody>
            </p:sp>
          </p:grpSp>
          <p:grpSp>
            <p:nvGrpSpPr>
              <p:cNvPr id="20" name="Group 19">
                <a:extLst>
                  <a:ext uri="{FF2B5EF4-FFF2-40B4-BE49-F238E27FC236}">
                    <a16:creationId xmlns:a16="http://schemas.microsoft.com/office/drawing/2014/main" id="{34ACF7C9-E073-1D98-A322-A7B4087F7C53}"/>
                  </a:ext>
                </a:extLst>
              </p:cNvPr>
              <p:cNvGrpSpPr/>
              <p:nvPr/>
            </p:nvGrpSpPr>
            <p:grpSpPr>
              <a:xfrm>
                <a:off x="5178066" y="2934925"/>
                <a:ext cx="2552664" cy="1158909"/>
                <a:chOff x="5178066" y="3047659"/>
                <a:chExt cx="2552664" cy="1158909"/>
              </a:xfrm>
            </p:grpSpPr>
            <p:sp>
              <p:nvSpPr>
                <p:cNvPr id="18" name="Rounded Rectangle 17">
                  <a:extLst>
                    <a:ext uri="{FF2B5EF4-FFF2-40B4-BE49-F238E27FC236}">
                      <a16:creationId xmlns:a16="http://schemas.microsoft.com/office/drawing/2014/main" id="{8C10C480-C66C-B5DD-7128-A36045B9A3ED}"/>
                    </a:ext>
                  </a:extLst>
                </p:cNvPr>
                <p:cNvSpPr/>
                <p:nvPr/>
              </p:nvSpPr>
              <p:spPr bwMode="auto">
                <a:xfrm>
                  <a:off x="5178066" y="3047659"/>
                  <a:ext cx="2552664" cy="1158909"/>
                </a:xfrm>
                <a:prstGeom prst="roundRect">
                  <a:avLst/>
                </a:prstGeom>
                <a:ln>
                  <a:headEnd type="none" w="med" len="med"/>
                  <a:tailEnd type="none" w="med" len="med"/>
                </a:ln>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ChatConfiguration</a:t>
                  </a:r>
                  <a:endParaRPr lang="en-GB" sz="1200" b="1" dirty="0">
                    <a:solidFill>
                      <a:schemeClr val="tx1"/>
                    </a:solidFill>
                    <a:ea typeface="Segoe UI" pitchFamily="34" charset="0"/>
                    <a:cs typeface="Segoe UI" pitchFamily="34" charset="0"/>
                  </a:endParaRPr>
                </a:p>
              </p:txBody>
            </p:sp>
            <p:sp>
              <p:nvSpPr>
                <p:cNvPr id="19" name="Rounded Rectangle 18">
                  <a:extLst>
                    <a:ext uri="{FF2B5EF4-FFF2-40B4-BE49-F238E27FC236}">
                      <a16:creationId xmlns:a16="http://schemas.microsoft.com/office/drawing/2014/main" id="{969069F1-AD76-52E9-75CE-8515DFEA18E4}"/>
                    </a:ext>
                  </a:extLst>
                </p:cNvPr>
                <p:cNvSpPr/>
                <p:nvPr/>
              </p:nvSpPr>
              <p:spPr bwMode="auto">
                <a:xfrm>
                  <a:off x="5528795" y="3649866"/>
                  <a:ext cx="1851206" cy="339351"/>
                </a:xfrm>
                <a:prstGeom prst="roundRect">
                  <a:avLst/>
                </a:prstGeom>
                <a:solidFill>
                  <a:schemeClr val="accent3">
                    <a:lumMod val="40000"/>
                    <a:lumOff val="60000"/>
                  </a:schemeClr>
                </a:solidFill>
                <a:ln>
                  <a:headEnd type="none" w="med" len="med"/>
                  <a:tailEnd type="none" w="med" len="med"/>
                </a:ln>
              </p:spPr>
              <p:style>
                <a:lnRef idx="1">
                  <a:schemeClr val="accent3"/>
                </a:lnRef>
                <a:fillRef idx="2">
                  <a:schemeClr val="accent3"/>
                </a:fillRef>
                <a:effectRef idx="1">
                  <a:schemeClr val="accent3"/>
                </a:effectRef>
                <a:fontRef idx="minor">
                  <a:schemeClr val="dk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IChatClient</a:t>
                  </a:r>
                  <a:endParaRPr lang="en-GB" sz="1200" b="1" dirty="0">
                    <a:solidFill>
                      <a:schemeClr val="tx1"/>
                    </a:solidFill>
                    <a:ea typeface="Segoe UI" pitchFamily="34" charset="0"/>
                    <a:cs typeface="Segoe UI" pitchFamily="34" charset="0"/>
                  </a:endParaRPr>
                </a:p>
              </p:txBody>
            </p:sp>
          </p:grpSp>
        </p:grpSp>
      </p:grpSp>
      <p:sp>
        <p:nvSpPr>
          <p:cNvPr id="23" name="Bent Arrow 22">
            <a:extLst>
              <a:ext uri="{FF2B5EF4-FFF2-40B4-BE49-F238E27FC236}">
                <a16:creationId xmlns:a16="http://schemas.microsoft.com/office/drawing/2014/main" id="{4D8642E9-5C81-B75F-0F95-F1D6C6057662}"/>
              </a:ext>
            </a:extLst>
          </p:cNvPr>
          <p:cNvSpPr/>
          <p:nvPr/>
        </p:nvSpPr>
        <p:spPr bwMode="auto">
          <a:xfrm rot="5400000">
            <a:off x="9210613" y="1505318"/>
            <a:ext cx="969062" cy="2480152"/>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4" name="Bent Arrow 23">
            <a:extLst>
              <a:ext uri="{FF2B5EF4-FFF2-40B4-BE49-F238E27FC236}">
                <a16:creationId xmlns:a16="http://schemas.microsoft.com/office/drawing/2014/main" id="{6B467173-DF90-1386-E1B5-21A3F863ADD6}"/>
              </a:ext>
            </a:extLst>
          </p:cNvPr>
          <p:cNvSpPr/>
          <p:nvPr/>
        </p:nvSpPr>
        <p:spPr bwMode="auto">
          <a:xfrm rot="10800000">
            <a:off x="9843482" y="4830317"/>
            <a:ext cx="969062" cy="969065"/>
          </a:xfrm>
          <a:prstGeom prst="bentArrow">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25" name="Rounded Rectangle 24">
            <a:extLst>
              <a:ext uri="{FF2B5EF4-FFF2-40B4-BE49-F238E27FC236}">
                <a16:creationId xmlns:a16="http://schemas.microsoft.com/office/drawing/2014/main" id="{E244E6B4-11E4-F067-4DA9-9AA4E13506FE}"/>
              </a:ext>
            </a:extLst>
          </p:cNvPr>
          <p:cNvSpPr/>
          <p:nvPr/>
        </p:nvSpPr>
        <p:spPr bwMode="auto">
          <a:xfrm>
            <a:off x="6314618" y="4785859"/>
            <a:ext cx="3361128" cy="969063"/>
          </a:xfrm>
          <a:prstGeom prst="roundRect">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2000" b="1" dirty="0" err="1">
                <a:solidFill>
                  <a:schemeClr val="tx1"/>
                </a:solidFill>
                <a:ea typeface="Segoe UI" pitchFamily="34" charset="0"/>
                <a:cs typeface="Segoe UI" pitchFamily="34" charset="0"/>
              </a:rPr>
              <a:t>ScenarioRun</a:t>
            </a:r>
            <a:endParaRPr lang="en-GB" sz="2000" b="1" dirty="0">
              <a:solidFill>
                <a:schemeClr val="tx1"/>
              </a:solidFill>
              <a:ea typeface="Segoe UI" pitchFamily="34" charset="0"/>
              <a:cs typeface="Segoe UI" pitchFamily="34" charset="0"/>
            </a:endParaRPr>
          </a:p>
        </p:txBody>
      </p:sp>
      <p:sp>
        <p:nvSpPr>
          <p:cNvPr id="26" name="Double Brace 25">
            <a:extLst>
              <a:ext uri="{FF2B5EF4-FFF2-40B4-BE49-F238E27FC236}">
                <a16:creationId xmlns:a16="http://schemas.microsoft.com/office/drawing/2014/main" id="{0FBBB105-79E4-080A-6FE1-9304C851CA29}"/>
              </a:ext>
            </a:extLst>
          </p:cNvPr>
          <p:cNvSpPr/>
          <p:nvPr/>
        </p:nvSpPr>
        <p:spPr>
          <a:xfrm>
            <a:off x="3306466" y="4469110"/>
            <a:ext cx="2840417" cy="1580962"/>
          </a:xfrm>
          <a:prstGeom prst="bracePair">
            <a:avLst/>
          </a:prstGeom>
          <a:ln w="38100">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27" name="TextBox 26">
            <a:extLst>
              <a:ext uri="{FF2B5EF4-FFF2-40B4-BE49-F238E27FC236}">
                <a16:creationId xmlns:a16="http://schemas.microsoft.com/office/drawing/2014/main" id="{56E296B3-FFCF-7CCD-8C76-C940801E423C}"/>
              </a:ext>
            </a:extLst>
          </p:cNvPr>
          <p:cNvSpPr txBox="1"/>
          <p:nvPr/>
        </p:nvSpPr>
        <p:spPr>
          <a:xfrm>
            <a:off x="3432128" y="4785859"/>
            <a:ext cx="2562897" cy="929357"/>
          </a:xfrm>
          <a:prstGeom prst="rect">
            <a:avLst/>
          </a:prstGeom>
          <a:noFill/>
        </p:spPr>
        <p:txBody>
          <a:bodyPr wrap="square" lIns="0" tIns="0" rIns="0" bIns="0" rtlCol="0">
            <a:spAutoFit/>
          </a:bodyPr>
          <a:lstStyle/>
          <a:p>
            <a:pPr algn="ctr">
              <a:lnSpc>
                <a:spcPct val="150000"/>
              </a:lnSpc>
            </a:pPr>
            <a:r>
              <a:rPr lang="en-GB" sz="1400" dirty="0"/>
              <a:t>Question / Query</a:t>
            </a:r>
          </a:p>
          <a:p>
            <a:pPr algn="ctr">
              <a:lnSpc>
                <a:spcPct val="150000"/>
              </a:lnSpc>
            </a:pPr>
            <a:r>
              <a:rPr lang="en-GB" sz="1400" dirty="0"/>
              <a:t>Answer from RAG System</a:t>
            </a:r>
          </a:p>
          <a:p>
            <a:pPr algn="ctr">
              <a:lnSpc>
                <a:spcPct val="150000"/>
              </a:lnSpc>
            </a:pPr>
            <a:r>
              <a:rPr lang="en-GB" sz="1400" dirty="0"/>
              <a:t>Evaluator Additional context</a:t>
            </a:r>
          </a:p>
        </p:txBody>
      </p:sp>
      <p:sp>
        <p:nvSpPr>
          <p:cNvPr id="28" name="Rounded Rectangle 27">
            <a:extLst>
              <a:ext uri="{FF2B5EF4-FFF2-40B4-BE49-F238E27FC236}">
                <a16:creationId xmlns:a16="http://schemas.microsoft.com/office/drawing/2014/main" id="{EAE695E6-CAAF-A5CD-03C2-AC4AF4C72431}"/>
              </a:ext>
            </a:extLst>
          </p:cNvPr>
          <p:cNvSpPr/>
          <p:nvPr/>
        </p:nvSpPr>
        <p:spPr bwMode="auto">
          <a:xfrm>
            <a:off x="973918" y="3848483"/>
            <a:ext cx="1889189" cy="644151"/>
          </a:xfrm>
          <a:prstGeom prst="roundRect">
            <a:avLst/>
          </a:prstGeom>
          <a:solidFill>
            <a:schemeClr val="bg1">
              <a:lumMod val="90000"/>
              <a:lumOff val="10000"/>
            </a:schemeClr>
          </a:solidFill>
          <a:ln>
            <a:headEnd type="none" w="med" len="med"/>
            <a:tailEnd type="none" w="med" len="med"/>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GB" sz="1200" b="1" dirty="0" err="1">
                <a:solidFill>
                  <a:schemeClr val="tx1"/>
                </a:solidFill>
                <a:ea typeface="Segoe UI" pitchFamily="34" charset="0"/>
                <a:cs typeface="Segoe UI" pitchFamily="34" charset="0"/>
              </a:rPr>
              <a:t>EvaluationResult</a:t>
            </a:r>
            <a:endParaRPr lang="en-GB" sz="1200" b="1" dirty="0">
              <a:solidFill>
                <a:schemeClr val="tx1"/>
              </a:solidFill>
              <a:ea typeface="Segoe UI" pitchFamily="34" charset="0"/>
              <a:cs typeface="Segoe UI" pitchFamily="34" charset="0"/>
            </a:endParaRPr>
          </a:p>
        </p:txBody>
      </p:sp>
      <p:grpSp>
        <p:nvGrpSpPr>
          <p:cNvPr id="31" name="Group 30">
            <a:extLst>
              <a:ext uri="{FF2B5EF4-FFF2-40B4-BE49-F238E27FC236}">
                <a16:creationId xmlns:a16="http://schemas.microsoft.com/office/drawing/2014/main" id="{9698E90C-A52F-64EC-1AF3-FD56D5AA42C2}"/>
              </a:ext>
            </a:extLst>
          </p:cNvPr>
          <p:cNvGrpSpPr/>
          <p:nvPr/>
        </p:nvGrpSpPr>
        <p:grpSpPr>
          <a:xfrm>
            <a:off x="1714940" y="4578241"/>
            <a:ext cx="1263932" cy="1386452"/>
            <a:chOff x="1714940" y="4816235"/>
            <a:chExt cx="1263932" cy="1386452"/>
          </a:xfrm>
          <a:solidFill>
            <a:schemeClr val="tx1"/>
          </a:solidFill>
        </p:grpSpPr>
        <p:sp>
          <p:nvSpPr>
            <p:cNvPr id="29" name="Bent Arrow 28">
              <a:extLst>
                <a:ext uri="{FF2B5EF4-FFF2-40B4-BE49-F238E27FC236}">
                  <a16:creationId xmlns:a16="http://schemas.microsoft.com/office/drawing/2014/main" id="{B7CFA87E-D3FB-CD36-8D16-C11DE4EFE63C}"/>
                </a:ext>
              </a:extLst>
            </p:cNvPr>
            <p:cNvSpPr/>
            <p:nvPr/>
          </p:nvSpPr>
          <p:spPr bwMode="auto">
            <a:xfrm rot="16200000">
              <a:off x="1943601" y="4587574"/>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sp>
          <p:nvSpPr>
            <p:cNvPr id="30" name="Bent Arrow 29">
              <a:extLst>
                <a:ext uri="{FF2B5EF4-FFF2-40B4-BE49-F238E27FC236}">
                  <a16:creationId xmlns:a16="http://schemas.microsoft.com/office/drawing/2014/main" id="{15D67E6B-359D-7965-0427-51963C4CA616}"/>
                </a:ext>
              </a:extLst>
            </p:cNvPr>
            <p:cNvSpPr/>
            <p:nvPr/>
          </p:nvSpPr>
          <p:spPr bwMode="auto">
            <a:xfrm rot="5400000" flipV="1">
              <a:off x="1943601" y="5167417"/>
              <a:ext cx="806609" cy="1263932"/>
            </a:xfrm>
            <a:prstGeom prst="bentArrow">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GB" sz="2000" dirty="0" err="1">
                <a:solidFill>
                  <a:schemeClr val="bg1"/>
                </a:solidFill>
                <a:ea typeface="Segoe UI" pitchFamily="34" charset="0"/>
                <a:cs typeface="Segoe UI" pitchFamily="34" charset="0"/>
              </a:endParaRPr>
            </a:p>
          </p:txBody>
        </p:sp>
      </p:grpSp>
      <p:pic>
        <p:nvPicPr>
          <p:cNvPr id="34" name="Picture 33">
            <a:extLst>
              <a:ext uri="{FF2B5EF4-FFF2-40B4-BE49-F238E27FC236}">
                <a16:creationId xmlns:a16="http://schemas.microsoft.com/office/drawing/2014/main" id="{677E82CF-DB4E-367E-A358-DD3F0D62F812}"/>
              </a:ext>
            </a:extLst>
          </p:cNvPr>
          <p:cNvPicPr>
            <a:picLocks noChangeAspect="1"/>
          </p:cNvPicPr>
          <p:nvPr/>
        </p:nvPicPr>
        <p:blipFill>
          <a:blip r:embed="rId2"/>
          <a:stretch>
            <a:fillRect/>
          </a:stretch>
        </p:blipFill>
        <p:spPr>
          <a:xfrm>
            <a:off x="1621421" y="6103709"/>
            <a:ext cx="594182" cy="594182"/>
          </a:xfrm>
          <a:prstGeom prst="rect">
            <a:avLst/>
          </a:prstGeom>
        </p:spPr>
      </p:pic>
      <p:sp>
        <p:nvSpPr>
          <p:cNvPr id="35" name="TextBox 34">
            <a:extLst>
              <a:ext uri="{FF2B5EF4-FFF2-40B4-BE49-F238E27FC236}">
                <a16:creationId xmlns:a16="http://schemas.microsoft.com/office/drawing/2014/main" id="{AABA0464-8E2A-38A7-66F6-AB00B5444BE9}"/>
              </a:ext>
            </a:extLst>
          </p:cNvPr>
          <p:cNvSpPr txBox="1"/>
          <p:nvPr/>
        </p:nvSpPr>
        <p:spPr>
          <a:xfrm>
            <a:off x="6658430" y="227596"/>
            <a:ext cx="5404722" cy="276999"/>
          </a:xfrm>
          <a:prstGeom prst="rect">
            <a:avLst/>
          </a:prstGeom>
          <a:noFill/>
        </p:spPr>
        <p:txBody>
          <a:bodyPr wrap="square">
            <a:spAutoFit/>
          </a:bodyPr>
          <a:lstStyle/>
          <a:p>
            <a:pPr algn="r"/>
            <a:r>
              <a:rPr lang="en-GB" sz="1200" b="1" dirty="0" err="1"/>
              <a:t>Microsoft.Extensions.AI.Evaluation.Reporting</a:t>
            </a:r>
            <a:endParaRPr lang="en-GB" sz="1200" b="1" dirty="0"/>
          </a:p>
        </p:txBody>
      </p:sp>
    </p:spTree>
    <p:extLst>
      <p:ext uri="{BB962C8B-B14F-4D97-AF65-F5344CB8AC3E}">
        <p14:creationId xmlns:p14="http://schemas.microsoft.com/office/powerpoint/2010/main" val="198172778"/>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80" name="Rectangle 717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7172" name="Picture 4" descr="A dynamic and engaging illustration of a female developer standing on a stage, preparing to demo her code in front of an audience. She is wearing a stylish tech hoodie and glasses, confidently pointing at a large screen displaying lines of colorful code. The audience is a diverse group of men and women, including tech enthusiasts and professionals, attentively watching, some taking notes on laptops. The stage is well-lit with spotlights, and the background features a modern tech conference setting. The atmosphere is vibrant, capturing the excitement of a live coding demonstration.">
            <a:extLst>
              <a:ext uri="{FF2B5EF4-FFF2-40B4-BE49-F238E27FC236}">
                <a16:creationId xmlns:a16="http://schemas.microsoft.com/office/drawing/2014/main" id="{4A9DCE9F-B47B-1EF9-3849-8A9B5D128D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extLst>
              <a:ext uri="{FF2B5EF4-FFF2-40B4-BE49-F238E27FC236}">
                <a16:creationId xmlns:a16="http://schemas.microsoft.com/office/drawing/2014/main" id="{784B21C3-CF0C-DE7B-AE7D-6BA4BB784934}"/>
              </a:ext>
            </a:extLst>
          </p:cNvPr>
          <p:cNvSpPr txBox="1">
            <a:spLocks/>
          </p:cNvSpPr>
          <p:nvPr/>
        </p:nvSpPr>
        <p:spPr>
          <a:xfrm>
            <a:off x="5678053" y="1288140"/>
            <a:ext cx="3457644" cy="33239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GB" sz="7200" b="1" i="0" u="none" strike="noStrike" kern="1200" cap="none" spc="-50" normalizeH="0" baseline="0" noProof="0" dirty="0">
                <a:ln w="3175">
                  <a:noFill/>
                </a:ln>
                <a:solidFill>
                  <a:srgbClr val="FFFFFF"/>
                </a:solidFill>
                <a:effectLst/>
                <a:highlight>
                  <a:srgbClr val="000000"/>
                </a:highlight>
                <a:uLnTx/>
                <a:uFillTx/>
                <a:latin typeface="Segoe UI Semibold"/>
                <a:ea typeface="+mn-ea"/>
                <a:cs typeface="Segoe UI" pitchFamily="34" charset="0"/>
              </a:rPr>
              <a:t>It´s Demo Time!</a:t>
            </a:r>
          </a:p>
        </p:txBody>
      </p:sp>
    </p:spTree>
    <p:extLst>
      <p:ext uri="{BB962C8B-B14F-4D97-AF65-F5344CB8AC3E}">
        <p14:creationId xmlns:p14="http://schemas.microsoft.com/office/powerpoint/2010/main" val="344874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9885A14-5654-CE08-62CD-E908986A2B5C}"/>
              </a:ext>
            </a:extLst>
          </p:cNvPr>
          <p:cNvSpPr txBox="1"/>
          <p:nvPr/>
        </p:nvSpPr>
        <p:spPr>
          <a:xfrm>
            <a:off x="0" y="3105834"/>
            <a:ext cx="12192000" cy="646331"/>
          </a:xfrm>
          <a:prstGeom prst="rect">
            <a:avLst/>
          </a:prstGeom>
          <a:noFill/>
        </p:spPr>
        <p:txBody>
          <a:bodyPr wrap="square">
            <a:spAutoFit/>
          </a:bodyPr>
          <a:lstStyle/>
          <a:p>
            <a:pPr algn="ctr"/>
            <a:r>
              <a:rPr lang="en-GB" sz="3600" dirty="0"/>
              <a:t>https://</a:t>
            </a:r>
            <a:r>
              <a:rPr lang="en-GB" sz="3600" dirty="0" err="1"/>
              <a:t>github.com</a:t>
            </a:r>
            <a:r>
              <a:rPr lang="en-GB" sz="3600" dirty="0"/>
              <a:t>/</a:t>
            </a:r>
            <a:r>
              <a:rPr lang="en-GB" sz="3600" dirty="0" err="1"/>
              <a:t>luismanez</a:t>
            </a:r>
            <a:r>
              <a:rPr lang="en-GB" sz="3600" dirty="0"/>
              <a:t>/global-ai-madrid-2025</a:t>
            </a:r>
          </a:p>
        </p:txBody>
      </p:sp>
    </p:spTree>
    <p:extLst>
      <p:ext uri="{BB962C8B-B14F-4D97-AF65-F5344CB8AC3E}">
        <p14:creationId xmlns:p14="http://schemas.microsoft.com/office/powerpoint/2010/main" val="283132289"/>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1A529B39-00C9-AAEF-1C3F-874EA867337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158D899-7BC5-888D-4730-762615FFDB03}"/>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ED49CE6B-736A-CF42-A8F7-4DF0EC25F8A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C12101FF-412E-AE42-5633-9BEF4651120E}"/>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7B295DD4-55D2-BCF2-3871-5E7927A7229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lang="en-CA" sz="5400" spc="-50" dirty="0">
                <a:ln w="3175">
                  <a:noFill/>
                </a:ln>
                <a:solidFill>
                  <a:srgbClr val="FFFFFF"/>
                </a:solidFill>
                <a:latin typeface="Segoe UI Semibold"/>
                <a:cs typeface="Segoe UI" pitchFamily="34" charset="0"/>
              </a:rPr>
              <a:t>Logging</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8227996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C09E8-E651-DCB5-950B-CFC39BE00FF2}"/>
              </a:ext>
            </a:extLst>
          </p:cNvPr>
          <p:cNvSpPr>
            <a:spLocks noGrp="1"/>
          </p:cNvSpPr>
          <p:nvPr>
            <p:ph type="title"/>
          </p:nvPr>
        </p:nvSpPr>
        <p:spPr>
          <a:xfrm>
            <a:off x="0" y="3152001"/>
            <a:ext cx="12192000" cy="553998"/>
          </a:xfrm>
        </p:spPr>
        <p:txBody>
          <a:bodyPr/>
          <a:lstStyle/>
          <a:p>
            <a:pPr algn="ctr"/>
            <a:r>
              <a:rPr lang="en-GB" dirty="0"/>
              <a:t>Semantic Kernel supports OpenTelemetry standard</a:t>
            </a:r>
          </a:p>
        </p:txBody>
      </p:sp>
    </p:spTree>
    <p:extLst>
      <p:ext uri="{BB962C8B-B14F-4D97-AF65-F5344CB8AC3E}">
        <p14:creationId xmlns:p14="http://schemas.microsoft.com/office/powerpoint/2010/main" val="272611687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538842-AC16-EE1F-90AC-B122BABCBFE8}"/>
              </a:ext>
            </a:extLst>
          </p:cNvPr>
          <p:cNvPicPr>
            <a:picLocks noChangeAspect="1"/>
          </p:cNvPicPr>
          <p:nvPr/>
        </p:nvPicPr>
        <p:blipFill>
          <a:blip r:embed="rId2"/>
          <a:stretch>
            <a:fillRect/>
          </a:stretch>
        </p:blipFill>
        <p:spPr>
          <a:xfrm>
            <a:off x="2955636" y="255728"/>
            <a:ext cx="6280727" cy="6346543"/>
          </a:xfrm>
          <a:prstGeom prst="rect">
            <a:avLst/>
          </a:prstGeom>
          <a:ln>
            <a:solidFill>
              <a:schemeClr val="tx1"/>
            </a:solidFill>
          </a:ln>
        </p:spPr>
      </p:pic>
    </p:spTree>
    <p:extLst>
      <p:ext uri="{BB962C8B-B14F-4D97-AF65-F5344CB8AC3E}">
        <p14:creationId xmlns:p14="http://schemas.microsoft.com/office/powerpoint/2010/main" val="573884088"/>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Visualize traces on Azure AI Foundry Tracing UI">
            <a:extLst>
              <a:ext uri="{FF2B5EF4-FFF2-40B4-BE49-F238E27FC236}">
                <a16:creationId xmlns:a16="http://schemas.microsoft.com/office/drawing/2014/main" id="{52DF0F6C-BF45-6738-F92A-CC5093C37F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200" y="0"/>
            <a:ext cx="117856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39240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 name="Picture 1">
            <a:extLst>
              <a:ext uri="{FF2B5EF4-FFF2-40B4-BE49-F238E27FC236}">
                <a16:creationId xmlns:a16="http://schemas.microsoft.com/office/drawing/2014/main" id="{04428102-3EA7-FACF-D222-02C62F68768E}"/>
              </a:ext>
            </a:extLst>
          </p:cNvPr>
          <p:cNvPicPr>
            <a:picLocks noChangeAspect="1"/>
          </p:cNvPicPr>
          <p:nvPr/>
        </p:nvPicPr>
        <p:blipFill>
          <a:blip r:embed="rId2"/>
          <a:srcRect l="5316" r="-1" b="-1"/>
          <a:stretch/>
        </p:blipFill>
        <p:spPr>
          <a:xfrm>
            <a:off x="20" y="1282"/>
            <a:ext cx="12191980" cy="6856718"/>
          </a:xfrm>
          <a:prstGeom prst="rect">
            <a:avLst/>
          </a:prstGeom>
        </p:spPr>
      </p:pic>
    </p:spTree>
    <p:extLst>
      <p:ext uri="{BB962C8B-B14F-4D97-AF65-F5344CB8AC3E}">
        <p14:creationId xmlns:p14="http://schemas.microsoft.com/office/powerpoint/2010/main" val="3243231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87A77CC-105F-DA39-A696-3DF000B5B4C0}"/>
              </a:ext>
            </a:extLst>
          </p:cNvPr>
          <p:cNvPicPr>
            <a:picLocks noChangeAspect="1"/>
          </p:cNvPicPr>
          <p:nvPr/>
        </p:nvPicPr>
        <p:blipFill>
          <a:blip r:embed="rId2"/>
          <a:stretch>
            <a:fillRect/>
          </a:stretch>
        </p:blipFill>
        <p:spPr>
          <a:xfrm>
            <a:off x="-678856" y="1"/>
            <a:ext cx="12870856" cy="6858000"/>
          </a:xfrm>
          <a:prstGeom prst="rect">
            <a:avLst/>
          </a:prstGeom>
        </p:spPr>
      </p:pic>
    </p:spTree>
    <p:extLst>
      <p:ext uri="{BB962C8B-B14F-4D97-AF65-F5344CB8AC3E}">
        <p14:creationId xmlns:p14="http://schemas.microsoft.com/office/powerpoint/2010/main" val="3109873628"/>
      </p:ext>
    </p:extLst>
  </p:cSld>
  <p:clrMapOvr>
    <a:masterClrMapping/>
  </p:clrMapOvr>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8844</TotalTime>
  <Words>657</Words>
  <Application>Microsoft Macintosh PowerPoint</Application>
  <PresentationFormat>Widescreen</PresentationFormat>
  <Paragraphs>68</Paragraphs>
  <Slides>25</Slides>
  <Notes>5</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25</vt:i4>
      </vt:variant>
    </vt:vector>
  </HeadingPairs>
  <TitlesOfParts>
    <vt:vector size="39"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Semantic Kernel supports OpenTelemetry standard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Azure AI Foundry Evaluation options</vt:lpstr>
      <vt:lpstr>PowerPoint Presentation</vt:lpstr>
      <vt:lpstr>PowerPoint Presentation</vt:lpstr>
      <vt:lpstr>PowerPoint Presentation</vt:lpstr>
      <vt:lpstr>Microsoft Extensions AI Evaluation</vt:lpstr>
      <vt:lpstr>PowerPoint Presentation</vt:lpstr>
      <vt:lpstr>Evaluators</vt:lpstr>
      <vt:lpstr>Reporting</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42</cp:revision>
  <dcterms:created xsi:type="dcterms:W3CDTF">2023-09-25T13:57:04Z</dcterms:created>
  <dcterms:modified xsi:type="dcterms:W3CDTF">2025-02-27T18:18:22Z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